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300" r:id="rId4"/>
    <p:sldId id="301" r:id="rId5"/>
    <p:sldId id="308" r:id="rId6"/>
    <p:sldId id="298" r:id="rId7"/>
    <p:sldId id="311" r:id="rId8"/>
    <p:sldId id="292" r:id="rId9"/>
    <p:sldId id="312" r:id="rId10"/>
    <p:sldId id="313" r:id="rId11"/>
    <p:sldId id="314" r:id="rId12"/>
    <p:sldId id="330" r:id="rId13"/>
    <p:sldId id="331" r:id="rId14"/>
    <p:sldId id="315" r:id="rId15"/>
    <p:sldId id="316" r:id="rId16"/>
    <p:sldId id="317" r:id="rId17"/>
    <p:sldId id="318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27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00"/>
    <a:srgbClr val="6C3B00"/>
    <a:srgbClr val="77CB95"/>
    <a:srgbClr val="CBCDC5"/>
    <a:srgbClr val="D5D6C8"/>
    <a:srgbClr val="6FBDA5"/>
    <a:srgbClr val="C9CAC4"/>
    <a:srgbClr val="C8CBC4"/>
    <a:srgbClr val="F3F6FB"/>
    <a:srgbClr val="D2D4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Világos stílus 2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Világos stílus 3 – 6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292" y="-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738A-16C0-4341-8312-20BD338F11A4}" type="datetimeFigureOut">
              <a:rPr lang="hu-HU" smtClean="0"/>
              <a:t>2018. 10. 16.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C668-F366-4ADC-A9C7-56B43CDB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491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738A-16C0-4341-8312-20BD338F11A4}" type="datetimeFigureOut">
              <a:rPr lang="hu-HU" smtClean="0"/>
              <a:t>2018. 10. 16.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C668-F366-4ADC-A9C7-56B43CDB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6258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738A-16C0-4341-8312-20BD338F11A4}" type="datetimeFigureOut">
              <a:rPr lang="hu-HU" smtClean="0"/>
              <a:t>2018. 10. 16.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C668-F366-4ADC-A9C7-56B43CDB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136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738A-16C0-4341-8312-20BD338F11A4}" type="datetimeFigureOut">
              <a:rPr lang="hu-HU" smtClean="0"/>
              <a:t>2018. 10. 16.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C668-F366-4ADC-A9C7-56B43CDB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4652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738A-16C0-4341-8312-20BD338F11A4}" type="datetimeFigureOut">
              <a:rPr lang="hu-HU" smtClean="0"/>
              <a:t>2018. 10. 16.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C668-F366-4ADC-A9C7-56B43CDB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200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738A-16C0-4341-8312-20BD338F11A4}" type="datetimeFigureOut">
              <a:rPr lang="hu-HU" smtClean="0"/>
              <a:t>2018. 10. 16.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C668-F366-4ADC-A9C7-56B43CDB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1075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738A-16C0-4341-8312-20BD338F11A4}" type="datetimeFigureOut">
              <a:rPr lang="hu-HU" smtClean="0"/>
              <a:t>2018. 10. 16.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C668-F366-4ADC-A9C7-56B43CDB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4694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738A-16C0-4341-8312-20BD338F11A4}" type="datetimeFigureOut">
              <a:rPr lang="hu-HU" smtClean="0"/>
              <a:t>2018. 10. 16.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C668-F366-4ADC-A9C7-56B43CDB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227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738A-16C0-4341-8312-20BD338F11A4}" type="datetimeFigureOut">
              <a:rPr lang="hu-HU" smtClean="0"/>
              <a:t>2018. 10. 16.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C668-F366-4ADC-A9C7-56B43CDB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824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738A-16C0-4341-8312-20BD338F11A4}" type="datetimeFigureOut">
              <a:rPr lang="hu-HU" smtClean="0"/>
              <a:t>2018. 10. 16.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C668-F366-4ADC-A9C7-56B43CDB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90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738A-16C0-4341-8312-20BD338F11A4}" type="datetimeFigureOut">
              <a:rPr lang="hu-HU" smtClean="0"/>
              <a:t>2018. 10. 16.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8C668-F366-4ADC-A9C7-56B43CDB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733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1738A-16C0-4341-8312-20BD338F11A4}" type="datetimeFigureOut">
              <a:rPr lang="hu-HU" smtClean="0"/>
              <a:t>2018. 10. 16.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8C668-F366-4ADC-A9C7-56B43CDB047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385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lap@omvk.hu" TargetMode="External"/><Relationship Id="rId5" Type="http://schemas.openxmlformats.org/officeDocument/2006/relationships/hyperlink" Target="https://www.omvk.hu/oldal/vadgazdalkodasi-alap" TargetMode="External"/><Relationship Id="rId4" Type="http://schemas.openxmlformats.org/officeDocument/2006/relationships/hyperlink" Target="https://arxoft.pro/kapor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kovacs.gabor@omvk.hu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374"/>
            <a:ext cx="9144000" cy="685800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83" y="386267"/>
            <a:ext cx="2509828" cy="1768644"/>
          </a:xfrm>
          <a:prstGeom prst="rect">
            <a:avLst/>
          </a:prstGeom>
          <a:effectLst>
            <a:glow rad="1498600">
              <a:schemeClr val="bg1">
                <a:alpha val="52000"/>
              </a:schemeClr>
            </a:glow>
          </a:effectLst>
        </p:spPr>
      </p:pic>
      <p:sp>
        <p:nvSpPr>
          <p:cNvPr id="5" name="Cím 1"/>
          <p:cNvSpPr txBox="1">
            <a:spLocks/>
          </p:cNvSpPr>
          <p:nvPr/>
        </p:nvSpPr>
        <p:spPr>
          <a:xfrm>
            <a:off x="421908" y="5381664"/>
            <a:ext cx="8290292" cy="929410"/>
          </a:xfrm>
          <a:prstGeom prst="rect">
            <a:avLst/>
          </a:prstGeom>
          <a:effectLst>
            <a:glow rad="1498600">
              <a:schemeClr val="bg1">
                <a:alpha val="52000"/>
              </a:schemeClr>
            </a:glow>
          </a:effectLst>
        </p:spPr>
        <p:txBody>
          <a:bodyPr vert="horz" lIns="68580" tIns="34290" rIns="68580" bIns="34290" rtlCol="0" anchor="t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1000"/>
              </a:spcAft>
            </a:pPr>
            <a:endParaRPr lang="hu-HU" sz="1900" i="1" dirty="0">
              <a:solidFill>
                <a:srgbClr val="0054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000"/>
              </a:spcAft>
            </a:pPr>
            <a:r>
              <a:rPr lang="hu-HU" sz="1900" i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MONOR</a:t>
            </a:r>
          </a:p>
          <a:p>
            <a:pPr>
              <a:spcAft>
                <a:spcPts val="1000"/>
              </a:spcAft>
            </a:pPr>
            <a:r>
              <a:rPr lang="hu-HU" sz="1900" i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2018. október 16.</a:t>
            </a: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3599" y="2508804"/>
            <a:ext cx="8866910" cy="26853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t">
            <a:noAutofit/>
          </a:bodyPr>
          <a:lstStyle/>
          <a:p>
            <a:pPr>
              <a:lnSpc>
                <a:spcPct val="114000"/>
              </a:lnSpc>
            </a:pPr>
            <a:r>
              <a:rPr lang="hu-HU" sz="4300" dirty="0">
                <a:solidFill>
                  <a:srgbClr val="005400"/>
                </a:solidFill>
                <a:latin typeface="+mn-lt"/>
                <a:cs typeface="Calibri" panose="020F0502020204030204" pitchFamily="34" charset="0"/>
              </a:rPr>
              <a:t>Az Országos Vadgazdálkodási Alap</a:t>
            </a:r>
            <a:br>
              <a:rPr lang="hu-HU" sz="4300" dirty="0">
                <a:solidFill>
                  <a:srgbClr val="005400"/>
                </a:solidFill>
                <a:latin typeface="+mn-lt"/>
                <a:cs typeface="Calibri" panose="020F0502020204030204" pitchFamily="34" charset="0"/>
              </a:rPr>
            </a:br>
            <a:r>
              <a:rPr lang="hu-HU" sz="4300" dirty="0">
                <a:solidFill>
                  <a:srgbClr val="005400"/>
                </a:solidFill>
                <a:latin typeface="+mn-lt"/>
                <a:cs typeface="Calibri" panose="020F0502020204030204" pitchFamily="34" charset="0"/>
              </a:rPr>
              <a:t>pályázati rendszere</a:t>
            </a:r>
            <a:br>
              <a:rPr lang="hu-HU" sz="4300" dirty="0">
                <a:solidFill>
                  <a:srgbClr val="005400"/>
                </a:solidFill>
                <a:latin typeface="+mn-lt"/>
                <a:cs typeface="Calibri" panose="020F0502020204030204" pitchFamily="34" charset="0"/>
              </a:rPr>
            </a:br>
            <a:r>
              <a:rPr lang="hu-HU" sz="4300" dirty="0">
                <a:solidFill>
                  <a:srgbClr val="005400"/>
                </a:solidFill>
                <a:latin typeface="+mn-lt"/>
                <a:cs typeface="Calibri" panose="020F0502020204030204" pitchFamily="34" charset="0"/>
              </a:rPr>
              <a:t> </a:t>
            </a:r>
            <a:r>
              <a:rPr lang="hu-HU" sz="2800" dirty="0">
                <a:solidFill>
                  <a:srgbClr val="005400"/>
                </a:solidFill>
                <a:latin typeface="+mn-lt"/>
                <a:cs typeface="Calibri" panose="020F0502020204030204" pitchFamily="34" charset="0"/>
              </a:rPr>
              <a:t>- a 2018. évi pályázati felhívás aktualitásai -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285A7221-E1AE-48B0-841B-4C1B80F0F2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46008" y="284941"/>
            <a:ext cx="2244109" cy="197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414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390736" y="1261143"/>
            <a:ext cx="8362528" cy="4975303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Tartaléklista</a:t>
            </a:r>
          </a:p>
          <a:p>
            <a:pPr marL="800100" lvl="3" indent="-342900">
              <a:spcAft>
                <a:spcPts val="2000"/>
              </a:spcAft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Szintén jó törekvés volt:</a:t>
            </a:r>
          </a:p>
          <a:p>
            <a:pPr marL="1257300" lvl="4" indent="-342900">
              <a:spcAft>
                <a:spcPts val="2000"/>
              </a:spcAft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Minden formai és szakmai szempontból megfelelő pályázat támogatásra kerül</a:t>
            </a:r>
          </a:p>
          <a:p>
            <a:pPr marL="800100" lvl="3" indent="-342900">
              <a:spcAft>
                <a:spcPts val="1200"/>
              </a:spcAft>
              <a:buFont typeface="Calibri" panose="020F0502020204030204" pitchFamily="34" charset="0"/>
              <a:buChar char="—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Problémák:</a:t>
            </a:r>
          </a:p>
          <a:p>
            <a:pPr marL="1257300" lvl="4" indent="-342900">
              <a:spcAft>
                <a:spcPts val="1200"/>
              </a:spcAft>
              <a:buFont typeface="Calibri" panose="020F0502020204030204" pitchFamily="34" charset="0"/>
              <a:buChar char="—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Támogatási igények folyamatos görgetése</a:t>
            </a:r>
          </a:p>
          <a:p>
            <a:pPr marL="1257300" lvl="4" indent="-342900">
              <a:spcAft>
                <a:spcPts val="1200"/>
              </a:spcAft>
              <a:buFont typeface="Calibri" panose="020F0502020204030204" pitchFamily="34" charset="0"/>
              <a:buChar char="—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következő években elnyerhető forrásokat csökkenti</a:t>
            </a:r>
          </a:p>
          <a:p>
            <a:pPr marL="1257300" lvl="4" indent="-342900">
              <a:spcAft>
                <a:spcPts val="1200"/>
              </a:spcAft>
              <a:buFont typeface="Calibri" panose="020F0502020204030204" pitchFamily="34" charset="0"/>
              <a:buChar char="—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Nem feltétlen valósítható meg a következő évben a pályázat ugyanazzal a költségtervvel (árváltozások)</a:t>
            </a: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469899" y="348587"/>
            <a:ext cx="8255002" cy="769014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Módosítások a pályázat rendszerében</a:t>
            </a:r>
          </a:p>
        </p:txBody>
      </p:sp>
    </p:spTree>
    <p:extLst>
      <p:ext uri="{BB962C8B-B14F-4D97-AF65-F5344CB8AC3E}">
        <p14:creationId xmlns:p14="http://schemas.microsoft.com/office/powerpoint/2010/main" val="1586055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16136" y="1173984"/>
            <a:ext cx="8362528" cy="5440598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Pontrendszer átalakítása:</a:t>
            </a:r>
          </a:p>
          <a:p>
            <a:pPr marL="800100" lvl="3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konzorcium és a tartaléklista eltörlése miatt szükség volt az átalakítására</a:t>
            </a:r>
          </a:p>
          <a:p>
            <a:pPr marL="1257300" lvl="4" indent="-342900">
              <a:spcAft>
                <a:spcPts val="2000"/>
              </a:spcAft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pályázó által vállalt önrész mértéke</a:t>
            </a:r>
          </a:p>
          <a:p>
            <a:pPr marL="1257300" lvl="4" indent="-342900">
              <a:spcAft>
                <a:spcPts val="2000"/>
              </a:spcAft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több célterületre benyújtott támogatható pályázat</a:t>
            </a:r>
          </a:p>
          <a:p>
            <a:pPr marL="1257300" lvl="4" indent="-342900">
              <a:spcAft>
                <a:spcPts val="2000"/>
              </a:spcAft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Célterületek súlyozása</a:t>
            </a:r>
          </a:p>
          <a:p>
            <a:pPr marL="1257300" lvl="4" indent="-342900">
              <a:spcAft>
                <a:spcPts val="2000"/>
              </a:spcAft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Célterületenként meghatározott tartalmi elemekkel</a:t>
            </a:r>
          </a:p>
          <a:p>
            <a:pPr marL="1257300" lvl="4" indent="-342900">
              <a:spcAft>
                <a:spcPts val="2000"/>
              </a:spcAft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bíráló szakmai szempontú értékelésével</a:t>
            </a: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469899" y="348587"/>
            <a:ext cx="8255002" cy="769014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Módosítások a pályázat rendszerében</a:t>
            </a:r>
          </a:p>
        </p:txBody>
      </p:sp>
    </p:spTree>
    <p:extLst>
      <p:ext uri="{BB962C8B-B14F-4D97-AF65-F5344CB8AC3E}">
        <p14:creationId xmlns:p14="http://schemas.microsoft.com/office/powerpoint/2010/main" val="6639896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16136" y="1173984"/>
            <a:ext cx="8362528" cy="5440598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054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graphicFrame>
        <p:nvGraphicFramePr>
          <p:cNvPr id="3" name="Táblázat 2">
            <a:extLst>
              <a:ext uri="{FF2B5EF4-FFF2-40B4-BE49-F238E27FC236}">
                <a16:creationId xmlns:a16="http://schemas.microsoft.com/office/drawing/2014/main" id="{E4887D0F-2B4E-4B37-8893-F23D68E932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431940"/>
              </p:ext>
            </p:extLst>
          </p:nvPr>
        </p:nvGraphicFramePr>
        <p:xfrm>
          <a:off x="146273" y="240424"/>
          <a:ext cx="8806135" cy="6534846"/>
        </p:xfrm>
        <a:graphic>
          <a:graphicData uri="http://schemas.openxmlformats.org/drawingml/2006/table">
            <a:tbl>
              <a:tblPr firstRow="1" firstCol="1" bandRow="1"/>
              <a:tblGrid>
                <a:gridCol w="3352130">
                  <a:extLst>
                    <a:ext uri="{9D8B030D-6E8A-4147-A177-3AD203B41FA5}">
                      <a16:colId xmlns:a16="http://schemas.microsoft.com/office/drawing/2014/main" val="3228807415"/>
                    </a:ext>
                  </a:extLst>
                </a:gridCol>
                <a:gridCol w="3007857">
                  <a:extLst>
                    <a:ext uri="{9D8B030D-6E8A-4147-A177-3AD203B41FA5}">
                      <a16:colId xmlns:a16="http://schemas.microsoft.com/office/drawing/2014/main" val="2007657792"/>
                    </a:ext>
                  </a:extLst>
                </a:gridCol>
                <a:gridCol w="2446148">
                  <a:extLst>
                    <a:ext uri="{9D8B030D-6E8A-4147-A177-3AD203B41FA5}">
                      <a16:colId xmlns:a16="http://schemas.microsoft.com/office/drawing/2014/main" val="736884646"/>
                    </a:ext>
                  </a:extLst>
                </a:gridCol>
              </a:tblGrid>
              <a:tr h="61242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 Fás szárú fajokból álló szegélyek kialakítása, rágóerdő telepítés, csenderesek, vadbúvók kialakítása</a:t>
                      </a:r>
                      <a:endParaRPr lang="hu-H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6717230"/>
                  </a:ext>
                </a:extLst>
              </a:tr>
              <a:tr h="587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Jellemzők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Pontszám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Megszerezhető legmagasabb pont</a:t>
                      </a:r>
                      <a:endParaRPr lang="hu-H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7093382"/>
                  </a:ext>
                </a:extLst>
              </a:tr>
              <a:tr h="284914">
                <a:tc gridSpan="2">
                  <a:txBody>
                    <a:bodyPr/>
                    <a:lstStyle/>
                    <a:p>
                      <a:pPr indent="579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Számolt önerő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222379"/>
                  </a:ext>
                </a:extLst>
              </a:tr>
              <a:tr h="587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30-50%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ahány százalék, annyi pont (egész számra kerekítve)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1461401"/>
                  </a:ext>
                </a:extLst>
              </a:tr>
              <a:tr h="43259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Benyújtott és pozitívan elbírált pályázatok száma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51455"/>
                  </a:ext>
                </a:extLst>
              </a:tr>
              <a:tr h="284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pályázat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R="90868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137121"/>
                  </a:ext>
                </a:extLst>
              </a:tr>
              <a:tr h="284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pályázat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R="90868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543670"/>
                  </a:ext>
                </a:extLst>
              </a:tr>
              <a:tr h="284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 vagy több pályázat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R="90868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928296"/>
                  </a:ext>
                </a:extLst>
              </a:tr>
              <a:tr h="284914">
                <a:tc gridSpan="2">
                  <a:txBody>
                    <a:bodyPr/>
                    <a:lstStyle/>
                    <a:p>
                      <a:pPr indent="579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Terület nagysága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613649"/>
                  </a:ext>
                </a:extLst>
              </a:tr>
              <a:tr h="284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0,25 - 0,9 ha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R="90868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292092"/>
                  </a:ext>
                </a:extLst>
              </a:tr>
              <a:tr h="284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1,0 - 1,5 ha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R="90868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3879571"/>
                  </a:ext>
                </a:extLst>
              </a:tr>
              <a:tr h="284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1,6 ha vagy több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R="90868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9411773"/>
                  </a:ext>
                </a:extLst>
              </a:tr>
              <a:tr h="284914">
                <a:tc gridSpan="2">
                  <a:txBody>
                    <a:bodyPr/>
                    <a:lstStyle/>
                    <a:p>
                      <a:pPr indent="5797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Eloszlása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351405"/>
                  </a:ext>
                </a:extLst>
              </a:tr>
              <a:tr h="284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tömbben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R="90868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450986"/>
                  </a:ext>
                </a:extLst>
              </a:tr>
              <a:tr h="284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tömbben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R="90868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843205"/>
                  </a:ext>
                </a:extLst>
              </a:tr>
              <a:tr h="2849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 vagy több tömbben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R="90868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641269"/>
                  </a:ext>
                </a:extLst>
              </a:tr>
              <a:tr h="5876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Bíráló szakmai szempontú értékelése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marR="908685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964627"/>
                  </a:ext>
                </a:extLst>
              </a:tr>
              <a:tr h="307906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Összesen megszerezhető pont:</a:t>
                      </a:r>
                      <a:endParaRPr lang="hu-HU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hu-HU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053" marR="420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F1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1746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73096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16136" y="383177"/>
            <a:ext cx="8362528" cy="6231405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lvl="2" algn="ctr">
              <a:spcAft>
                <a:spcPts val="2000"/>
              </a:spcAft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Célterületenként elnyerhető legmagasabb pontszámok</a:t>
            </a:r>
          </a:p>
        </p:txBody>
      </p:sp>
      <p:graphicFrame>
        <p:nvGraphicFramePr>
          <p:cNvPr id="8" name="Táblázat 7">
            <a:extLst>
              <a:ext uri="{FF2B5EF4-FFF2-40B4-BE49-F238E27FC236}">
                <a16:creationId xmlns:a16="http://schemas.microsoft.com/office/drawing/2014/main" id="{0130E998-869C-4CC7-89E5-EC9B4FBFF0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579140"/>
              </p:ext>
            </p:extLst>
          </p:nvPr>
        </p:nvGraphicFramePr>
        <p:xfrm>
          <a:off x="416135" y="1125330"/>
          <a:ext cx="8013761" cy="5150461"/>
        </p:xfrm>
        <a:graphic>
          <a:graphicData uri="http://schemas.openxmlformats.org/drawingml/2006/table">
            <a:tbl>
              <a:tblPr firstRow="1">
                <a:tableStyleId>{E8B1032C-EA38-4F05-BA0D-38AFFFC7BED3}</a:tableStyleId>
              </a:tblPr>
              <a:tblGrid>
                <a:gridCol w="5991969">
                  <a:extLst>
                    <a:ext uri="{9D8B030D-6E8A-4147-A177-3AD203B41FA5}">
                      <a16:colId xmlns:a16="http://schemas.microsoft.com/office/drawing/2014/main" val="3214904332"/>
                    </a:ext>
                  </a:extLst>
                </a:gridCol>
                <a:gridCol w="2021792">
                  <a:extLst>
                    <a:ext uri="{9D8B030D-6E8A-4147-A177-3AD203B41FA5}">
                      <a16:colId xmlns:a16="http://schemas.microsoft.com/office/drawing/2014/main" val="2891177283"/>
                    </a:ext>
                  </a:extLst>
                </a:gridCol>
              </a:tblGrid>
              <a:tr h="61348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Célterület megnevezése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Pontszám</a:t>
                      </a:r>
                      <a:endParaRPr lang="hu-HU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165630"/>
                  </a:ext>
                </a:extLst>
              </a:tr>
              <a:tr h="699617">
                <a:tc>
                  <a:txBody>
                    <a:bodyPr/>
                    <a:lstStyle/>
                    <a:p>
                      <a:pPr marL="539750" indent="-357188" algn="l" fontAlgn="ctr"/>
                      <a:r>
                        <a:rPr lang="hu-HU" sz="1800" u="none" strike="noStrike" dirty="0">
                          <a:effectLst/>
                        </a:rPr>
                        <a:t>2/1. Fás szárú fajokból álló szegélyek kialakítása, rágóerdő telepítés, csenderesek, vadbúvók kialakítása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260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7294124"/>
                  </a:ext>
                </a:extLst>
              </a:tr>
              <a:tr h="685862">
                <a:tc>
                  <a:txBody>
                    <a:bodyPr/>
                    <a:lstStyle/>
                    <a:p>
                      <a:pPr marL="539750" indent="-357188" algn="l" fontAlgn="ctr"/>
                      <a:r>
                        <a:rPr lang="hu-HU" sz="1800" u="none" strike="noStrike" dirty="0">
                          <a:effectLst/>
                        </a:rPr>
                        <a:t>2/2. Apróvad táplálkozó- és búvóhelyek kialakítása szántóföldi kultúrák vetésével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240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24157281"/>
                  </a:ext>
                </a:extLst>
              </a:tr>
              <a:tr h="712339">
                <a:tc>
                  <a:txBody>
                    <a:bodyPr/>
                    <a:lstStyle/>
                    <a:p>
                      <a:pPr marL="539750" indent="-357188" algn="l" fontAlgn="ctr"/>
                      <a:r>
                        <a:rPr lang="hu-HU" sz="1800" u="none" strike="noStrike" dirty="0">
                          <a:effectLst/>
                        </a:rPr>
                        <a:t>2/3. Termesztett növényféleségek diverzifikálása évelő zöldtakarmány keverékek telepítésével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260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109579919"/>
                  </a:ext>
                </a:extLst>
              </a:tr>
              <a:tr h="642804">
                <a:tc>
                  <a:txBody>
                    <a:bodyPr/>
                    <a:lstStyle/>
                    <a:p>
                      <a:pPr marL="0" indent="182563" algn="l" fontAlgn="ctr"/>
                      <a:r>
                        <a:rPr lang="hu-HU" sz="1800" u="none" strike="noStrike" dirty="0">
                          <a:effectLst/>
                        </a:rPr>
                        <a:t>2/4. Vadászterület vízellátását javító beavatkozás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280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34176400"/>
                  </a:ext>
                </a:extLst>
              </a:tr>
              <a:tr h="623791">
                <a:tc>
                  <a:txBody>
                    <a:bodyPr/>
                    <a:lstStyle/>
                    <a:p>
                      <a:pPr marL="0" indent="182563" algn="l" fontAlgn="ctr"/>
                      <a:r>
                        <a:rPr lang="hu-HU" sz="1800" u="none" strike="noStrike" dirty="0">
                          <a:effectLst/>
                        </a:rPr>
                        <a:t>2/5. Ragadozógyérítés, csapdapark fejlesztés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260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185014862"/>
                  </a:ext>
                </a:extLst>
              </a:tr>
              <a:tr h="601644">
                <a:tc>
                  <a:txBody>
                    <a:bodyPr/>
                    <a:lstStyle/>
                    <a:p>
                      <a:pPr marL="0" indent="182563" algn="l" fontAlgn="ctr"/>
                      <a:r>
                        <a:rPr lang="hu-HU" sz="1800" u="none" strike="noStrike" dirty="0">
                          <a:effectLst/>
                        </a:rPr>
                        <a:t>2/6. Fácán állománygazdálkodás fejlesztése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240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238249854"/>
                  </a:ext>
                </a:extLst>
              </a:tr>
              <a:tr h="570924">
                <a:tc>
                  <a:txBody>
                    <a:bodyPr/>
                    <a:lstStyle/>
                    <a:p>
                      <a:pPr marL="0" indent="182563" algn="l" fontAlgn="ctr"/>
                      <a:r>
                        <a:rPr lang="hu-HU" sz="1800" u="none" strike="noStrike" dirty="0">
                          <a:effectLst/>
                        </a:rPr>
                        <a:t>2/7. Apróvad- és őzetetők vásárlása és elkészítése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u="none" strike="noStrike" dirty="0">
                          <a:effectLst/>
                        </a:rPr>
                        <a:t>220</a:t>
                      </a:r>
                      <a:endParaRPr lang="hu-H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61275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83280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16136" y="1173984"/>
            <a:ext cx="8362528" cy="5440598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Elektronikus benyújtás bevezetése:</a:t>
            </a:r>
          </a:p>
          <a:p>
            <a:pPr marL="800100" lvl="3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Az egyszerűbb és gyorsabb működést szolgálja</a:t>
            </a:r>
          </a:p>
          <a:p>
            <a:pPr marL="800100" lvl="3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Csökkenti az adminisztrációs hibák lehetőségét</a:t>
            </a:r>
          </a:p>
          <a:p>
            <a:pPr marL="800100" lvl="3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KAPOR (Kamarai pályázatok országos rendszere) online regisztrációs rendszeren keresztül történik:</a:t>
            </a:r>
          </a:p>
          <a:p>
            <a:pPr marL="88900" lvl="4" algn="ctr">
              <a:spcAft>
                <a:spcPts val="2000"/>
              </a:spcAft>
            </a:pPr>
            <a:endParaRPr lang="hu-HU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88900" lvl="4" algn="ctr">
              <a:spcAft>
                <a:spcPts val="2000"/>
              </a:spcAft>
            </a:pPr>
            <a:r>
              <a:rPr lang="hu-HU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https://arxoft.pro/kapor</a:t>
            </a:r>
          </a:p>
          <a:p>
            <a:pPr marL="1257300" lvl="4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054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469899" y="471135"/>
            <a:ext cx="8255002" cy="769014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Módosítások a pályázat rendszerében</a:t>
            </a:r>
          </a:p>
        </p:txBody>
      </p:sp>
    </p:spTree>
    <p:extLst>
      <p:ext uri="{BB962C8B-B14F-4D97-AF65-F5344CB8AC3E}">
        <p14:creationId xmlns:p14="http://schemas.microsoft.com/office/powerpoint/2010/main" val="55917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69899" y="860561"/>
            <a:ext cx="8362528" cy="6262470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Elektronikus benyújtás bevezetése:</a:t>
            </a:r>
          </a:p>
          <a:p>
            <a:pPr marL="800100" lvl="3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Módja:</a:t>
            </a:r>
          </a:p>
          <a:p>
            <a:pPr marL="1257300" lvl="4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pályázó regisztrál az online pályázati rendszerbe</a:t>
            </a:r>
            <a:b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(azonnali elektronikus értesítés)</a:t>
            </a:r>
          </a:p>
          <a:p>
            <a:pPr marL="1257300" lvl="4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Itt kitölti a pályázóra vonatkozó adatokat, amelyeket mentés után a rendszer a rögzít</a:t>
            </a:r>
            <a:endParaRPr lang="hu-HU" sz="2200" b="1" dirty="0">
              <a:solidFill>
                <a:srgbClr val="0054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1257300" lvl="4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mellékleteket szkennelve kell feltölteni (pdf)</a:t>
            </a:r>
          </a:p>
          <a:p>
            <a:pPr marL="1257300" lvl="4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Az online pályázati adatlap kitöltése</a:t>
            </a:r>
          </a:p>
          <a:p>
            <a:pPr marL="1257300" lvl="4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kitöltött adatlapot ezután ki kell nyomtatni, ellenőrizni, minden oldalán (az utolsó lapon cégszerűen) aláírni és az online felületre a megfelelő helyre szkennelve feltölteni</a:t>
            </a: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469899" y="383778"/>
            <a:ext cx="8255002" cy="769014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Módosítások a pályázat rendszerében</a:t>
            </a:r>
          </a:p>
        </p:txBody>
      </p:sp>
    </p:spTree>
    <p:extLst>
      <p:ext uri="{BB962C8B-B14F-4D97-AF65-F5344CB8AC3E}">
        <p14:creationId xmlns:p14="http://schemas.microsoft.com/office/powerpoint/2010/main" val="234729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19099" y="1442302"/>
            <a:ext cx="8362528" cy="6262470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Mellékletek ésszerűsítése:</a:t>
            </a:r>
          </a:p>
          <a:p>
            <a:pPr marL="1252538" lvl="3" indent="-358775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Aláírás minta /aláírási címpéldány - KÖTELEZŐ</a:t>
            </a:r>
          </a:p>
          <a:p>
            <a:pPr marL="1257300" lvl="4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Átláthatósági nyilatkozat, határozat nyilvántartásba vétel helyett  – NYILATKOZAT</a:t>
            </a:r>
          </a:p>
          <a:p>
            <a:pPr marL="1257300" lvl="4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NAV igazolás, banki felhatalmazó levél</a:t>
            </a:r>
            <a:b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bankszámlához – SZERZŐDÉSKÖTÉSKOR</a:t>
            </a:r>
          </a:p>
          <a:p>
            <a:pPr marL="1257300" lvl="4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Átláthatósági nyilatkozat – csak ha releváns</a:t>
            </a: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472862" y="595530"/>
            <a:ext cx="8255002" cy="769014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Módosítások a pályázat rendszerében</a:t>
            </a:r>
          </a:p>
        </p:txBody>
      </p:sp>
    </p:spTree>
    <p:extLst>
      <p:ext uri="{BB962C8B-B14F-4D97-AF65-F5344CB8AC3E}">
        <p14:creationId xmlns:p14="http://schemas.microsoft.com/office/powerpoint/2010/main" val="1488436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19099" y="1442302"/>
            <a:ext cx="8362528" cy="4939644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Az előző év céljai lényegében megmaradtak:</a:t>
            </a:r>
          </a:p>
          <a:p>
            <a:pPr marL="800100" lvl="3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Élőhely fejlesztés</a:t>
            </a:r>
          </a:p>
          <a:p>
            <a:pPr marL="800100" lvl="3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Vízpótlás</a:t>
            </a:r>
          </a:p>
          <a:p>
            <a:pPr marL="800100" lvl="3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Ragadozó gyérítés</a:t>
            </a:r>
          </a:p>
          <a:p>
            <a:pPr marL="800100" lvl="3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Apróvad törzsállomány pótlás</a:t>
            </a:r>
          </a:p>
          <a:p>
            <a:pPr marL="800100" lvl="3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Etető, itató kihelyezés</a:t>
            </a:r>
          </a:p>
          <a:p>
            <a:pPr marL="342900" lvl="2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Átstrukturálás: az eddigi 5 célterület helyett 7 célterület</a:t>
            </a: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472862" y="595530"/>
            <a:ext cx="8255002" cy="769014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Módosítások a célterületekben</a:t>
            </a:r>
          </a:p>
        </p:txBody>
      </p:sp>
    </p:spTree>
    <p:extLst>
      <p:ext uri="{BB962C8B-B14F-4D97-AF65-F5344CB8AC3E}">
        <p14:creationId xmlns:p14="http://schemas.microsoft.com/office/powerpoint/2010/main" val="3325111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72862" y="1387511"/>
            <a:ext cx="8362528" cy="4939644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könnyebb pályázhatóság és bírálat érdekében egyértelműbben meghatározásra kerültek:</a:t>
            </a:r>
          </a:p>
          <a:p>
            <a:pPr marL="800100" lvl="3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 err="1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Célterületenként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pályázható elemek</a:t>
            </a:r>
          </a:p>
          <a:p>
            <a:pPr marL="800100" lvl="3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Pályázható legkisebb támogatási összeg</a:t>
            </a:r>
          </a:p>
          <a:p>
            <a:pPr marL="800100" lvl="3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Egyes pályázható elemekkel kapcsolatosan elszámolható legmagasabb pályázati összeg</a:t>
            </a: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526625" y="530845"/>
            <a:ext cx="8255002" cy="769014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Módosítások a célterületekben</a:t>
            </a:r>
          </a:p>
        </p:txBody>
      </p:sp>
    </p:spTree>
    <p:extLst>
      <p:ext uri="{BB962C8B-B14F-4D97-AF65-F5344CB8AC3E}">
        <p14:creationId xmlns:p14="http://schemas.microsoft.com/office/powerpoint/2010/main" val="39578933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72862" y="1387511"/>
            <a:ext cx="8362528" cy="4939644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0054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526624" y="255789"/>
            <a:ext cx="8255002" cy="769014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Módosítások a célterületekben</a:t>
            </a:r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2BB1E845-CA36-460E-80AB-73DB14D527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5510663"/>
              </p:ext>
            </p:extLst>
          </p:nvPr>
        </p:nvGraphicFramePr>
        <p:xfrm>
          <a:off x="526624" y="848413"/>
          <a:ext cx="8023486" cy="5611964"/>
        </p:xfrm>
        <a:graphic>
          <a:graphicData uri="http://schemas.openxmlformats.org/drawingml/2006/table">
            <a:tbl>
              <a:tblPr/>
              <a:tblGrid>
                <a:gridCol w="3320063">
                  <a:extLst>
                    <a:ext uri="{9D8B030D-6E8A-4147-A177-3AD203B41FA5}">
                      <a16:colId xmlns:a16="http://schemas.microsoft.com/office/drawing/2014/main" val="3214904332"/>
                    </a:ext>
                  </a:extLst>
                </a:gridCol>
                <a:gridCol w="660938">
                  <a:extLst>
                    <a:ext uri="{9D8B030D-6E8A-4147-A177-3AD203B41FA5}">
                      <a16:colId xmlns:a16="http://schemas.microsoft.com/office/drawing/2014/main" val="2396005750"/>
                    </a:ext>
                  </a:extLst>
                </a:gridCol>
                <a:gridCol w="1275765">
                  <a:extLst>
                    <a:ext uri="{9D8B030D-6E8A-4147-A177-3AD203B41FA5}">
                      <a16:colId xmlns:a16="http://schemas.microsoft.com/office/drawing/2014/main" val="3036557210"/>
                    </a:ext>
                  </a:extLst>
                </a:gridCol>
                <a:gridCol w="1644660">
                  <a:extLst>
                    <a:ext uri="{9D8B030D-6E8A-4147-A177-3AD203B41FA5}">
                      <a16:colId xmlns:a16="http://schemas.microsoft.com/office/drawing/2014/main" val="2891177283"/>
                    </a:ext>
                  </a:extLst>
                </a:gridCol>
                <a:gridCol w="1122060">
                  <a:extLst>
                    <a:ext uri="{9D8B030D-6E8A-4147-A177-3AD203B41FA5}">
                      <a16:colId xmlns:a16="http://schemas.microsoft.com/office/drawing/2014/main" val="4064910402"/>
                    </a:ext>
                  </a:extLst>
                </a:gridCol>
              </a:tblGrid>
              <a:tr h="599430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Támogatott célterület neve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Min. önrész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Pályázható min. támogatás (Ft)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Elnyerhető </a:t>
                      </a:r>
                      <a:r>
                        <a:rPr lang="hu-HU" sz="16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</a:t>
                      </a:r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támogatás (Ft)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Fenntartási időszak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9165630"/>
                  </a:ext>
                </a:extLst>
              </a:tr>
              <a:tr h="83204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2/1. Fás szárú fajokból álló szegélyek kialakítása, rágóerdő telepítés, csenderesek, vadbúvók kialakítása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év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294124"/>
                  </a:ext>
                </a:extLst>
              </a:tr>
              <a:tr h="110624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2/2. Apróvad táplálkozó- és búvóhelyek kialakítása szántóföldi kultúrák vetésével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vetés évét követő év február végéig/1év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157281"/>
                  </a:ext>
                </a:extLst>
              </a:tr>
              <a:tr h="83204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2/3. Termesztett növényféleségek diverzifikálása évelő zöldtakarmány keverékek telepítésével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év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579919"/>
                  </a:ext>
                </a:extLst>
              </a:tr>
              <a:tr h="557849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2/4. Vadászterület vízellátását javító beavatkozás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2 000 000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év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4176400"/>
                  </a:ext>
                </a:extLst>
              </a:tr>
              <a:tr h="283652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2/5. Ragadozógyérítés, csapdapark fejlesztés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200 000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év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014862"/>
                  </a:ext>
                </a:extLst>
              </a:tr>
              <a:tr h="283652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2/6. Fácán állománygazdálkodás fejlesztése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év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8249854"/>
                  </a:ext>
                </a:extLst>
              </a:tr>
              <a:tr h="557849">
                <a:tc>
                  <a:txBody>
                    <a:bodyPr/>
                    <a:lstStyle/>
                    <a:p>
                      <a:pPr algn="l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2/7. Apróvad- és őzetetők vásárlása és elkészítése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30%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100 000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1 000 000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év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1275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735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225713" y="1865749"/>
            <a:ext cx="8390385" cy="1065987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000"/>
              </a:spcAft>
            </a:pPr>
            <a:endParaRPr lang="hu-HU" sz="3300" b="1" u="sng" dirty="0">
              <a:solidFill>
                <a:srgbClr val="005400"/>
              </a:solidFill>
            </a:endParaRPr>
          </a:p>
        </p:txBody>
      </p:sp>
      <p:sp>
        <p:nvSpPr>
          <p:cNvPr id="10" name="Tartalom helye 2">
            <a:extLst>
              <a:ext uri="{FF2B5EF4-FFF2-40B4-BE49-F238E27FC236}">
                <a16:creationId xmlns:a16="http://schemas.microsoft.com/office/drawing/2014/main" id="{F431F731-71D2-4B4F-818C-5E6F2941A9D8}"/>
              </a:ext>
            </a:extLst>
          </p:cNvPr>
          <p:cNvSpPr txBox="1">
            <a:spLocks/>
          </p:cNvSpPr>
          <p:nvPr/>
        </p:nvSpPr>
        <p:spPr>
          <a:xfrm>
            <a:off x="225712" y="358776"/>
            <a:ext cx="8390385" cy="6004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ELŐZMÉNYEK</a:t>
            </a:r>
          </a:p>
          <a:p>
            <a:pPr lvl="1" algn="just"/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Vadászatra jogosultak részére </a:t>
            </a: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</a:rPr>
              <a:t>közvetlen vadgazdálkodási célú támogatás megszűnt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 (utoljára tíz évvel ezelőtt lehetett pályázni ilyen célra).</a:t>
            </a:r>
          </a:p>
          <a:p>
            <a:pPr lvl="1" algn="just"/>
            <a:endParaRPr lang="hu-HU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Vadászatra jogosultak jelentős része </a:t>
            </a: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</a:rPr>
              <a:t>az egyéb pályázati forrásokból kiszorult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, vadgazdálkodási fejlesztésre saját erő nem jelent megoldást.</a:t>
            </a:r>
          </a:p>
          <a:p>
            <a:pPr lvl="1" algn="just"/>
            <a:endParaRPr lang="hu-HU" sz="2400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r>
              <a:rPr lang="hu-HU" sz="2400" b="1" dirty="0">
                <a:solidFill>
                  <a:schemeClr val="accent6">
                    <a:lumMod val="50000"/>
                  </a:schemeClr>
                </a:solidFill>
              </a:rPr>
              <a:t>Magas működési költségek 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(bérleti díjak, hivatásos vadászok kötelező alkalmazása, vadkár, stb.) mellett fejlesztési beruházások csökkentek, elmaradtak („vadföldművelés”, takarmányozás)</a:t>
            </a:r>
          </a:p>
          <a:p>
            <a:pPr lvl="1" algn="just"/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  </a:t>
            </a:r>
          </a:p>
          <a:p>
            <a:pPr lvl="1" algn="just"/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A vadgazdálkodási </a:t>
            </a: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</a:rPr>
              <a:t>ágazat igényelte a forrásbevonást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 (kedvezőtlen hatásoknak a vad látta kárát)</a:t>
            </a:r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20906884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7686"/>
            <a:ext cx="9144000" cy="7195686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390736" y="1029671"/>
            <a:ext cx="8362528" cy="5333422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Támogatható: 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földhasználóval kötött megállapodás, csemete beszerzés, vállalkozói munkadíj, védőkerítés építése az első évben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Kötelező a helyszín megjelölése: Hrsz/GPS koordináta</a:t>
            </a:r>
          </a:p>
          <a:p>
            <a:pPr marL="3429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Mérettel kapcsolatos előírások: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minimális terület méret 0,25 ha/blokk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minimális szélesség 6 m</a:t>
            </a:r>
          </a:p>
          <a:p>
            <a:pPr marL="1257300" lvl="4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minimális sorszám 3 sor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Rágóerdő esetében meghatározott fafajok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Elszámolható legmagasabb összeg: </a:t>
            </a: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700 ezer Ft/ha</a:t>
            </a:r>
          </a:p>
          <a:p>
            <a:pPr marL="342900" lvl="2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célterületre benyújtott pályázattal elnyerhető legmagasabb pontszám: </a:t>
            </a: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260 pont</a:t>
            </a: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526625" y="243418"/>
            <a:ext cx="8255002" cy="645893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2/1. Fás szárú fajokból álló szegélyek kialakítása, rágóerdő telepítés, csenderesek, vadbúvók kialakítása</a:t>
            </a:r>
            <a:br>
              <a:rPr lang="hu-H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875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418"/>
            <a:ext cx="9144000" cy="7101418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72862" y="1104246"/>
            <a:ext cx="8362528" cy="5469640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Támogatható: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földhasználóval kötött megállapodás, vetőmag beszerzés, művelés vállalkozói munkadíja</a:t>
            </a:r>
            <a:endParaRPr lang="hu-HU" sz="2400" dirty="0">
              <a:solidFill>
                <a:srgbClr val="0054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Kötelező a helyszín megjelölése: Hrsz/GPS koordináta</a:t>
            </a:r>
          </a:p>
          <a:p>
            <a:pPr marL="3429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Mérettel kapcsolatos előírások: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minimális terület méret 0,25 ha/blokk</a:t>
            </a:r>
          </a:p>
          <a:p>
            <a:pPr marL="1257300" lvl="4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minimum 3 ha/vadászterület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Meghatározott növényfajok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Csak vegyes kultúra vetése lehetséges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Tilos a </a:t>
            </a:r>
            <a:r>
              <a:rPr lang="hu-HU" sz="2400" dirty="0" err="1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vegyszerezés</a:t>
            </a:r>
            <a:endParaRPr lang="hu-HU" sz="2400" dirty="0">
              <a:solidFill>
                <a:srgbClr val="0054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Elszámolható legmagasabb összeg: </a:t>
            </a: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175 ezer Ft/ha</a:t>
            </a:r>
          </a:p>
          <a:p>
            <a:pPr marL="342900" lvl="2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célterületre benyújtott pályázattal elnyerhető legmagasabb pontszám: </a:t>
            </a: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240 pont</a:t>
            </a: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526625" y="174239"/>
            <a:ext cx="8255002" cy="645893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2/2. Apróvad táplálkozó- és búvóhelyek kialakítása szántóföldi kultúrák vetésével</a:t>
            </a:r>
            <a:br>
              <a:rPr lang="hu-H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8736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418"/>
            <a:ext cx="9144000" cy="7101418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233363" y="1149286"/>
            <a:ext cx="8362528" cy="5534475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b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Támogatható: </a:t>
            </a: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földhasználóval kötött megállapodás, vetőmag, vetőmagkeverék beszerzés, művelés vállalkozói munkadíja</a:t>
            </a:r>
            <a:endParaRPr lang="hu-HU" sz="2200" dirty="0">
              <a:solidFill>
                <a:srgbClr val="0054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Kötelező a helyszín megjelölése: Hrsz/GPS koordináta</a:t>
            </a:r>
          </a:p>
          <a:p>
            <a:pPr marL="3429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Mérettel kapcsolatos előírások:</a:t>
            </a:r>
          </a:p>
          <a:p>
            <a:pPr marL="1257300" lvl="4" indent="-342900"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minimális terület méret 0,25 ha/blokk</a:t>
            </a:r>
          </a:p>
          <a:p>
            <a:pPr marL="1257300" lvl="4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minimum 3 ha/vadászterület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Meghatározott növényfajok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Csak keverékek telepítése lehetséges, legalább 3 </a:t>
            </a:r>
            <a:r>
              <a:rPr lang="hu-HU" sz="2200" dirty="0" err="1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főnövény</a:t>
            </a:r>
            <a:endParaRPr lang="hu-HU" sz="2200" dirty="0">
              <a:solidFill>
                <a:srgbClr val="0054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Kaszálás csak július 1. után (kivéve az 1. év), vadbarát módon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Elszámolható legmagasabb összeg: </a:t>
            </a:r>
            <a:r>
              <a:rPr lang="hu-HU" sz="22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250 ezer Ft/ha</a:t>
            </a:r>
          </a:p>
          <a:p>
            <a:pPr marL="342900" lvl="2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célterületre benyújtott pályázattal elnyerhető legmagasabb pontszám: </a:t>
            </a:r>
            <a:r>
              <a:rPr lang="hu-HU" sz="22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260 pont</a:t>
            </a: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526625" y="174239"/>
            <a:ext cx="8255002" cy="645893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2/3. Termesztett növényféleségek diverzifikálása évelő zöldtakarmány keverékek telepítésével</a:t>
            </a:r>
            <a:br>
              <a:rPr lang="hu-H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5763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418"/>
            <a:ext cx="9144000" cy="7101418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72862" y="1011288"/>
            <a:ext cx="8362528" cy="5818432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Támogatható: 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víznyerőhely létesítése, szélkerekes-, napelemes kút telepítése, meglévő kutak felújítása, víztartály, </a:t>
            </a:r>
            <a:r>
              <a:rPr lang="hu-HU" sz="2400" dirty="0" err="1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lajtos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kocsi, szivattyú vásárlása, hatósági engedélyek költsége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Kötelező a helyszín megjelölése: Hrsz/GPS koordináta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Elszámolható legmagasabb összeg: </a:t>
            </a:r>
          </a:p>
          <a:p>
            <a:pPr marL="1257300" lvl="4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Dagonya esetében: </a:t>
            </a: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200 ezer Ft/létesítmény</a:t>
            </a:r>
          </a:p>
          <a:p>
            <a:pPr marL="1257300" lvl="4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Itató esetében: </a:t>
            </a: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400 ezer Ft/létesítmény</a:t>
            </a:r>
            <a:endParaRPr lang="hu-HU" sz="2400" b="1" dirty="0">
              <a:solidFill>
                <a:srgbClr val="0054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342900" lvl="2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célterületre benyújtott pályázattal elnyerhető legmagasabb pontszám: </a:t>
            </a: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280 pont</a:t>
            </a: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526625" y="337115"/>
            <a:ext cx="8255002" cy="645893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2/4. Vadászterület vízellátását javító beavatkozás</a:t>
            </a:r>
            <a:br>
              <a:rPr lang="hu-H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1856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418"/>
            <a:ext cx="9144000" cy="7101418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72862" y="1011288"/>
            <a:ext cx="8362528" cy="5818432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Támogatható: 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csapdák, csapdafelhúzók vásárlása, varjúfélék fogására használható </a:t>
            </a:r>
            <a:r>
              <a:rPr lang="hu-HU" sz="2400" dirty="0" err="1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élvefogó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csapdák anyagköltsége, </a:t>
            </a:r>
            <a:r>
              <a:rPr lang="hu-HU" sz="2400" dirty="0" err="1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kotorékozást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végzők megbízási díja, csapdák működtetésével kapcsolatos költségek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 err="1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Csapdázási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napló, </a:t>
            </a:r>
            <a:r>
              <a:rPr lang="hu-HU" sz="2400" dirty="0" err="1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kotorékozási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napló vezetése kötelező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Támogatott csapdatípusok:</a:t>
            </a:r>
          </a:p>
          <a:p>
            <a:pPr marL="1257300" lvl="4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Hattyúnyak, testszorító, ládacsapda, visszatartó kábeles, </a:t>
            </a:r>
            <a:r>
              <a:rPr lang="hu-HU" sz="2400" dirty="0" err="1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Larsen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, svéd, létrás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 err="1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Csapdatípusonként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meghatározott legmagasabb elszámolható támogatási összeg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Meghatározott </a:t>
            </a: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kötelező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használati időszakok</a:t>
            </a:r>
          </a:p>
          <a:p>
            <a:pPr marL="342900" lvl="2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célterületre benyújtott pályázattal elnyerhető legmagasabb pontszám: </a:t>
            </a: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260 pont</a:t>
            </a: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526625" y="243419"/>
            <a:ext cx="8255002" cy="552732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2/5. Ragadozógyérítés, csapdapark fejlesztés</a:t>
            </a:r>
            <a:b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u-H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705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418"/>
            <a:ext cx="9144000" cy="7101418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72862" y="704602"/>
            <a:ext cx="8362528" cy="6014514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Támogatható: </a:t>
            </a:r>
          </a:p>
          <a:p>
            <a:pPr marL="800100" lvl="3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Csak kotlósos, pulykakotlósos nevelési módszer:</a:t>
            </a:r>
          </a:p>
          <a:p>
            <a:pPr marL="1714500" lvl="5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nevelés helyszínének bérleti díja</a:t>
            </a:r>
          </a:p>
          <a:p>
            <a:pPr marL="1714500" lvl="5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villanypásztor vásárlása</a:t>
            </a:r>
          </a:p>
          <a:p>
            <a:pPr marL="1714500" lvl="5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nevelőládák, etetők, itatók vásárlása</a:t>
            </a:r>
          </a:p>
          <a:p>
            <a:pPr marL="1714500" lvl="5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kotlós és naposcsibe vásárlása</a:t>
            </a:r>
          </a:p>
          <a:p>
            <a:pPr marL="800100" lvl="3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Csak abban az esetben elnyerhető, ha a Pályázónak van támogatható élőhelyfejlesztési pályázata idén, illetve ragadozógyérítési idén vagy tavaly</a:t>
            </a:r>
          </a:p>
          <a:p>
            <a:pPr marL="800100" lvl="3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fácántyúk vadászata Pályázó teljes vadászterületén tilos a fenntartási időszak végéig!</a:t>
            </a:r>
          </a:p>
          <a:p>
            <a:pPr marL="800100" lvl="3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Legmagasabb elszámolható összeg: </a:t>
            </a:r>
            <a:r>
              <a:rPr lang="hu-HU" sz="22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2500 Ft/felnevelt fácán</a:t>
            </a:r>
          </a:p>
          <a:p>
            <a:pPr marL="800100" lvl="3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célterületre benyújtott pályázattal elnyerhető legmagasabb pontszám: </a:t>
            </a:r>
            <a:r>
              <a:rPr lang="hu-HU" sz="22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240 pont</a:t>
            </a: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526625" y="138884"/>
            <a:ext cx="8255002" cy="552732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2/6. Fácán állománygazdálkodás fejlesztése</a:t>
            </a:r>
            <a:b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u-H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1569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418"/>
            <a:ext cx="9144000" cy="7101418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72862" y="1210394"/>
            <a:ext cx="8362528" cy="6014514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Támogatható: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  <a:p>
            <a:pPr marL="800100" lvl="3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Apróvad- és őzetetők és itatók vásárlása</a:t>
            </a:r>
          </a:p>
          <a:p>
            <a:pPr marL="800100" lvl="3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Apróvad- és őzetetők alapanyag költsége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 err="1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Típusonként</a:t>
            </a: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és </a:t>
            </a:r>
            <a:r>
              <a:rPr lang="hu-HU" sz="2200" dirty="0" err="1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berendezésenként</a:t>
            </a: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meghatározott legmagasabb elszámolható összeg</a:t>
            </a:r>
          </a:p>
          <a:p>
            <a:pPr marL="342900" lvl="2" indent="-3429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célterületre benyújtott pályázattal elnyerhető legmagasabb pontszám: </a:t>
            </a:r>
            <a:r>
              <a:rPr lang="hu-HU" sz="22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220 pont</a:t>
            </a: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8D3E0292-C5C4-4AA4-9711-5057E085C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625" y="290754"/>
            <a:ext cx="8255002" cy="552732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2/7. Apróvad- és őzetetők vásárlása és elkészítése</a:t>
            </a:r>
            <a:b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u-H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02011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3418"/>
            <a:ext cx="9144000" cy="7101418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472862" y="1021857"/>
            <a:ext cx="8362528" cy="6014514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Október 1-től elérhető a pályázati rendszer online felülete (KAPOR)</a:t>
            </a:r>
          </a:p>
          <a:p>
            <a:pPr marL="800100" lvl="3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Már lehet regisztrálni, adatokat feltölteni, ismerkedni a rendszerrel</a:t>
            </a:r>
          </a:p>
          <a:p>
            <a:pPr marL="800100" lvl="3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Elérési út: </a:t>
            </a: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hlinkClick r:id="rId4"/>
              </a:rPr>
              <a:t>https://arxoft.pro/kapor</a:t>
            </a: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Október 10-től indul el a pályázatok benyújtása és tart egészen október 31-ig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Minden a pályázathoz kapcsolódó dokumentum megtalálható a Kamara honlapján: </a:t>
            </a: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hlinkClick r:id="rId5"/>
              </a:rPr>
              <a:t>https://www.omvk.hu/oldal/vadgazdalkodasi-alap</a:t>
            </a:r>
            <a:endParaRPr lang="hu-HU" sz="2200" dirty="0">
              <a:solidFill>
                <a:srgbClr val="0054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Friss hírek, információk a honlapon és a KAPOR kezdőlapján!</a:t>
            </a:r>
          </a:p>
          <a:p>
            <a:pPr marL="342900" lvl="2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kérdéseket, észrevételeket várjuk:</a:t>
            </a:r>
          </a:p>
          <a:p>
            <a:pPr marL="800100" lvl="3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felhívásban megadott elérhetőségeken</a:t>
            </a:r>
          </a:p>
          <a:p>
            <a:pPr marL="800100" lvl="3" indent="-3429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Az </a:t>
            </a: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hlinkClick r:id="rId6"/>
              </a:rPr>
              <a:t>alap@omvk.hu</a:t>
            </a:r>
            <a:r>
              <a:rPr lang="hu-HU" sz="22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elektronikus levélcímen</a:t>
            </a:r>
          </a:p>
        </p:txBody>
      </p:sp>
      <p:sp>
        <p:nvSpPr>
          <p:cNvPr id="8" name="Cím 1">
            <a:extLst>
              <a:ext uri="{FF2B5EF4-FFF2-40B4-BE49-F238E27FC236}">
                <a16:creationId xmlns:a16="http://schemas.microsoft.com/office/drawing/2014/main" id="{8D3E0292-C5C4-4AA4-9711-5057E085C3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625" y="290754"/>
            <a:ext cx="8255002" cy="552732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Aktuális információk</a:t>
            </a:r>
            <a:b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hu-HU" sz="2400" b="1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sz="2400" b="1" dirty="0">
              <a:solidFill>
                <a:schemeClr val="accent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195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" y="0"/>
            <a:ext cx="9144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82741" y="505477"/>
            <a:ext cx="8597900" cy="7727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hu-HU" sz="4400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Köszönöm megtisztelő figyelmüket</a:t>
            </a:r>
            <a:r>
              <a:rPr lang="hu-HU" sz="4400" dirty="0">
                <a:solidFill>
                  <a:srgbClr val="003300"/>
                </a:solidFill>
                <a:latin typeface="Georgia" panose="02040502050405020303" pitchFamily="18" charset="0"/>
              </a:rPr>
              <a:t>!</a:t>
            </a:r>
          </a:p>
        </p:txBody>
      </p:sp>
      <p:sp>
        <p:nvSpPr>
          <p:cNvPr id="5" name="Cím 1"/>
          <p:cNvSpPr txBox="1">
            <a:spLocks/>
          </p:cNvSpPr>
          <p:nvPr/>
        </p:nvSpPr>
        <p:spPr>
          <a:xfrm>
            <a:off x="282741" y="5090951"/>
            <a:ext cx="8290292" cy="1336391"/>
          </a:xfrm>
          <a:prstGeom prst="rect">
            <a:avLst/>
          </a:prstGeom>
          <a:effectLst>
            <a:glow rad="1498600">
              <a:schemeClr val="bg1">
                <a:alpha val="52000"/>
              </a:schemeClr>
            </a:glow>
          </a:effectLst>
        </p:spPr>
        <p:txBody>
          <a:bodyPr vert="horz" lIns="68580" tIns="34290" rIns="68580" bIns="3429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2500" b="1" i="1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Kovács Gábor</a:t>
            </a:r>
          </a:p>
          <a:p>
            <a:r>
              <a:rPr lang="hu-HU" sz="2000" b="1" i="1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Vadgazdálkodási főmunkatárs</a:t>
            </a:r>
          </a:p>
          <a:p>
            <a:r>
              <a:rPr lang="hu-HU" sz="2000" i="1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+36 30 239 4659</a:t>
            </a:r>
          </a:p>
          <a:p>
            <a:r>
              <a:rPr lang="hu-HU" sz="2000" i="1" dirty="0">
                <a:solidFill>
                  <a:srgbClr val="0033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kovacs.gabor@omvk.hu</a:t>
            </a:r>
            <a:endParaRPr lang="hu-HU" sz="2500" i="1" dirty="0">
              <a:solidFill>
                <a:srgbClr val="0033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2DA5BD0D-47C7-409E-98E1-C0E0D410EC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8041" y="1519266"/>
            <a:ext cx="3412503" cy="299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167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225713" y="1865749"/>
            <a:ext cx="8390385" cy="1065987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000"/>
              </a:spcAft>
            </a:pPr>
            <a:endParaRPr lang="hu-HU" sz="3300" b="1" u="sng" dirty="0">
              <a:solidFill>
                <a:srgbClr val="005400"/>
              </a:solidFill>
            </a:endParaRPr>
          </a:p>
        </p:txBody>
      </p:sp>
      <p:sp>
        <p:nvSpPr>
          <p:cNvPr id="10" name="Tartalom helye 2">
            <a:extLst>
              <a:ext uri="{FF2B5EF4-FFF2-40B4-BE49-F238E27FC236}">
                <a16:creationId xmlns:a16="http://schemas.microsoft.com/office/drawing/2014/main" id="{F431F731-71D2-4B4F-818C-5E6F2941A9D8}"/>
              </a:ext>
            </a:extLst>
          </p:cNvPr>
          <p:cNvSpPr txBox="1">
            <a:spLocks/>
          </p:cNvSpPr>
          <p:nvPr/>
        </p:nvSpPr>
        <p:spPr>
          <a:xfrm>
            <a:off x="150298" y="500178"/>
            <a:ext cx="8390385" cy="62399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MEGOLDÁSI LEHETŐSÉG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endParaRPr lang="hu-H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</a:rPr>
              <a:t>Saját forrás megteremtése, Vadgazdálkodási Alap létrehozása az OMVK szervezetén belül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endParaRPr lang="hu-HU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accent6">
                    <a:lumMod val="50000"/>
                  </a:schemeClr>
                </a:solidFill>
              </a:rPr>
              <a:t>Jelentős pénzügyi potenciál</a:t>
            </a:r>
          </a:p>
          <a:p>
            <a:pPr marL="1714500" lvl="3" indent="-342900" algn="just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­"/>
            </a:pPr>
            <a:r>
              <a:rPr lang="hu-HU" sz="2000" dirty="0">
                <a:solidFill>
                  <a:schemeClr val="accent6">
                    <a:lumMod val="50000"/>
                  </a:schemeClr>
                </a:solidFill>
              </a:rPr>
              <a:t>Vadászjegy  - mintegy 60 000 magyar vadász </a:t>
            </a:r>
          </a:p>
          <a:p>
            <a:pPr marL="1714500" lvl="3" indent="-342900" algn="just">
              <a:lnSpc>
                <a:spcPct val="100000"/>
              </a:lnSpc>
              <a:spcBef>
                <a:spcPts val="0"/>
              </a:spcBef>
              <a:buFont typeface="Calibri" panose="020F0502020204030204" pitchFamily="34" charset="0"/>
              <a:buChar char="­"/>
            </a:pPr>
            <a:r>
              <a:rPr lang="hu-HU" sz="2000" dirty="0">
                <a:solidFill>
                  <a:schemeClr val="accent6">
                    <a:lumMod val="50000"/>
                  </a:schemeClr>
                </a:solidFill>
              </a:rPr>
              <a:t>Vadászati engedély - kb. 25 000 külföldi vadász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Jogszabályok  módosítása</a:t>
            </a:r>
          </a:p>
          <a:p>
            <a:pPr lvl="3" algn="just"/>
            <a:r>
              <a:rPr lang="hu-HU" sz="1800" dirty="0">
                <a:solidFill>
                  <a:schemeClr val="accent6">
                    <a:lumMod val="50000"/>
                  </a:schemeClr>
                </a:solidFill>
              </a:rPr>
              <a:t>A </a:t>
            </a:r>
            <a:r>
              <a:rPr lang="hu-HU" sz="1800" i="1" dirty="0">
                <a:solidFill>
                  <a:schemeClr val="accent6">
                    <a:lumMod val="50000"/>
                  </a:schemeClr>
                </a:solidFill>
              </a:rPr>
              <a:t>vad védelméről, vadgazdálkodásról és vadászatról </a:t>
            </a:r>
            <a:r>
              <a:rPr lang="hu-HU" sz="1800" dirty="0">
                <a:solidFill>
                  <a:schemeClr val="accent6">
                    <a:lumMod val="50000"/>
                  </a:schemeClr>
                </a:solidFill>
              </a:rPr>
              <a:t>szóló törvény 2015. évi módosítása, valamint </a:t>
            </a:r>
            <a:r>
              <a:rPr lang="hu-HU" sz="1800" i="1" dirty="0">
                <a:solidFill>
                  <a:schemeClr val="accent6">
                    <a:lumMod val="50000"/>
                  </a:schemeClr>
                </a:solidFill>
              </a:rPr>
              <a:t>az Országos Magyar Vadászkamaráról</a:t>
            </a:r>
            <a:r>
              <a:rPr lang="hu-HU" sz="1800" dirty="0">
                <a:solidFill>
                  <a:schemeClr val="accent6">
                    <a:lumMod val="50000"/>
                  </a:schemeClr>
                </a:solidFill>
              </a:rPr>
              <a:t> szóló törvény 2016. évi módosítása</a:t>
            </a:r>
            <a:endParaRPr lang="hu-HU" sz="1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accent6">
                    <a:lumMod val="50000"/>
                  </a:schemeClr>
                </a:solidFill>
              </a:rPr>
              <a:t>Köztestület (FM felügyelettel)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accent6">
                    <a:lumMod val="50000"/>
                  </a:schemeClr>
                </a:solidFill>
              </a:rPr>
              <a:t>Szervezeti felépítés – megyei irodák</a:t>
            </a:r>
          </a:p>
          <a:p>
            <a:pPr marL="800100" lvl="1" indent="-342900" algn="just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hu-HU" sz="2600" dirty="0">
                <a:solidFill>
                  <a:schemeClr val="accent6">
                    <a:lumMod val="50000"/>
                  </a:schemeClr>
                </a:solidFill>
              </a:rPr>
              <a:t>Működtetés feltételei adottak (személyi, tárgyi)</a:t>
            </a:r>
            <a:endParaRPr lang="hu-HU" sz="28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100000"/>
              </a:lnSpc>
              <a:spcBef>
                <a:spcPts val="1800"/>
              </a:spcBef>
            </a:pPr>
            <a:r>
              <a:rPr lang="hu-HU" sz="2600" b="1" dirty="0">
                <a:solidFill>
                  <a:schemeClr val="accent6">
                    <a:lumMod val="50000"/>
                  </a:schemeClr>
                </a:solidFill>
              </a:rPr>
              <a:t>2018. évben 500 millió Ft összeg</a:t>
            </a:r>
          </a:p>
          <a:p>
            <a:pPr lvl="1" algn="just"/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endParaRPr lang="hu-HU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lvl="1" algn="just"/>
            <a:endParaRPr lang="hu-HU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403924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225713" y="1865749"/>
            <a:ext cx="8390385" cy="1065987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000"/>
              </a:spcAft>
            </a:pPr>
            <a:endParaRPr lang="hu-HU" sz="3300" b="1" u="sng" dirty="0">
              <a:solidFill>
                <a:srgbClr val="005400"/>
              </a:solidFill>
            </a:endParaRPr>
          </a:p>
        </p:txBody>
      </p:sp>
      <p:sp>
        <p:nvSpPr>
          <p:cNvPr id="10" name="Tartalom helye 2">
            <a:extLst>
              <a:ext uri="{FF2B5EF4-FFF2-40B4-BE49-F238E27FC236}">
                <a16:creationId xmlns:a16="http://schemas.microsoft.com/office/drawing/2014/main" id="{F431F731-71D2-4B4F-818C-5E6F2941A9D8}"/>
              </a:ext>
            </a:extLst>
          </p:cNvPr>
          <p:cNvSpPr txBox="1">
            <a:spLocks/>
          </p:cNvSpPr>
          <p:nvPr/>
        </p:nvSpPr>
        <p:spPr>
          <a:xfrm>
            <a:off x="150298" y="500178"/>
            <a:ext cx="8390385" cy="6004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ALAPELVEK</a:t>
            </a:r>
          </a:p>
          <a:p>
            <a:pPr lvl="1" algn="just">
              <a:spcBef>
                <a:spcPts val="2400"/>
              </a:spcBef>
            </a:pPr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Hangsúlyozottan </a:t>
            </a: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</a:rPr>
              <a:t>fejlesztési célú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 támogatás, nem a vadászatra jogosultak napi működésének segítését szolgálja</a:t>
            </a:r>
          </a:p>
          <a:p>
            <a:pPr lvl="1" algn="just">
              <a:spcBef>
                <a:spcPts val="2400"/>
              </a:spcBef>
            </a:pP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</a:rPr>
              <a:t>Országos támogatási rendszer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, a forrás mértéke és a kiosztásának szabályai tegyék lehetővé a VGE-k nagyarányú részvételét</a:t>
            </a:r>
          </a:p>
          <a:p>
            <a:pPr lvl="1" algn="just">
              <a:spcBef>
                <a:spcPts val="2400"/>
              </a:spcBef>
            </a:pPr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Hozzáférés </a:t>
            </a: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</a:rPr>
              <a:t>pályázat 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útján</a:t>
            </a:r>
          </a:p>
          <a:p>
            <a:pPr lvl="1" algn="just">
              <a:spcBef>
                <a:spcPts val="2400"/>
              </a:spcBef>
            </a:pPr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Pályázható </a:t>
            </a: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</a:rPr>
              <a:t>célterületek meghatározása kifejezetten szakmai alapon </a:t>
            </a:r>
            <a:r>
              <a:rPr lang="hu-HU" sz="2400" dirty="0">
                <a:solidFill>
                  <a:schemeClr val="accent6">
                    <a:lumMod val="50000"/>
                  </a:schemeClr>
                </a:solidFill>
              </a:rPr>
              <a:t>történjen (alulról jövő, széleskörű felmérés alapján)</a:t>
            </a:r>
          </a:p>
          <a:p>
            <a:pPr lvl="1" algn="just">
              <a:spcBef>
                <a:spcPts val="2400"/>
              </a:spcBef>
            </a:pP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</a:rPr>
              <a:t>Egyszerű pályázati rendszer</a:t>
            </a:r>
          </a:p>
          <a:p>
            <a:pPr lvl="1" algn="just">
              <a:spcBef>
                <a:spcPts val="2400"/>
              </a:spcBef>
            </a:pPr>
            <a:r>
              <a:rPr lang="hu-HU" sz="2400" b="1" dirty="0">
                <a:solidFill>
                  <a:schemeClr val="accent6">
                    <a:lumMod val="50000"/>
                  </a:schemeClr>
                </a:solidFill>
              </a:rPr>
              <a:t>Ellenőrizhetőség és átláthatóság az Alap valamennyi elemére</a:t>
            </a:r>
          </a:p>
          <a:p>
            <a:pPr lvl="1" algn="just">
              <a:spcBef>
                <a:spcPts val="2400"/>
              </a:spcBef>
            </a:pPr>
            <a:endParaRPr lang="hu-HU" dirty="0"/>
          </a:p>
          <a:p>
            <a:pPr algn="just"/>
            <a:endParaRPr lang="hu-HU" sz="2000" b="1" dirty="0"/>
          </a:p>
        </p:txBody>
      </p:sp>
    </p:spTree>
    <p:extLst>
      <p:ext uri="{BB962C8B-B14F-4D97-AF65-F5344CB8AC3E}">
        <p14:creationId xmlns:p14="http://schemas.microsoft.com/office/powerpoint/2010/main" val="2359649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225713" y="1865749"/>
            <a:ext cx="8390385" cy="1065987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2000"/>
              </a:spcAft>
            </a:pPr>
            <a:endParaRPr lang="hu-HU" sz="3300" b="1" u="sng" dirty="0">
              <a:solidFill>
                <a:srgbClr val="005400"/>
              </a:solidFill>
            </a:endParaRPr>
          </a:p>
        </p:txBody>
      </p:sp>
      <p:sp>
        <p:nvSpPr>
          <p:cNvPr id="10" name="Tartalom helye 2">
            <a:extLst>
              <a:ext uri="{FF2B5EF4-FFF2-40B4-BE49-F238E27FC236}">
                <a16:creationId xmlns:a16="http://schemas.microsoft.com/office/drawing/2014/main" id="{F431F731-71D2-4B4F-818C-5E6F2941A9D8}"/>
              </a:ext>
            </a:extLst>
          </p:cNvPr>
          <p:cNvSpPr txBox="1">
            <a:spLocks/>
          </p:cNvSpPr>
          <p:nvPr/>
        </p:nvSpPr>
        <p:spPr>
          <a:xfrm>
            <a:off x="150298" y="500178"/>
            <a:ext cx="8390385" cy="6004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b="1" dirty="0">
                <a:solidFill>
                  <a:schemeClr val="accent6">
                    <a:lumMod val="50000"/>
                  </a:schemeClr>
                </a:solidFill>
              </a:rPr>
              <a:t>AZ ELSŐ ÉV PÁLYÁZATAI SZÁMOKBAN</a:t>
            </a:r>
          </a:p>
          <a:p>
            <a:pPr algn="just"/>
            <a:endParaRPr lang="hu-HU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hu-HU" sz="2000" b="1" dirty="0"/>
          </a:p>
        </p:txBody>
      </p:sp>
      <p:graphicFrame>
        <p:nvGraphicFramePr>
          <p:cNvPr id="2" name="Táblázat 1">
            <a:extLst>
              <a:ext uri="{FF2B5EF4-FFF2-40B4-BE49-F238E27FC236}">
                <a16:creationId xmlns:a16="http://schemas.microsoft.com/office/drawing/2014/main" id="{60725E83-80ED-4330-AF47-0FA1E1D7AB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156298"/>
              </p:ext>
            </p:extLst>
          </p:nvPr>
        </p:nvGraphicFramePr>
        <p:xfrm>
          <a:off x="603317" y="1470581"/>
          <a:ext cx="7711123" cy="3821496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3016576">
                  <a:extLst>
                    <a:ext uri="{9D8B030D-6E8A-4147-A177-3AD203B41FA5}">
                      <a16:colId xmlns:a16="http://schemas.microsoft.com/office/drawing/2014/main" val="1389291324"/>
                    </a:ext>
                  </a:extLst>
                </a:gridCol>
                <a:gridCol w="2375554">
                  <a:extLst>
                    <a:ext uri="{9D8B030D-6E8A-4147-A177-3AD203B41FA5}">
                      <a16:colId xmlns:a16="http://schemas.microsoft.com/office/drawing/2014/main" val="125925482"/>
                    </a:ext>
                  </a:extLst>
                </a:gridCol>
                <a:gridCol w="2318993">
                  <a:extLst>
                    <a:ext uri="{9D8B030D-6E8A-4147-A177-3AD203B41FA5}">
                      <a16:colId xmlns:a16="http://schemas.microsoft.com/office/drawing/2014/main" val="195649424"/>
                    </a:ext>
                  </a:extLst>
                </a:gridCol>
              </a:tblGrid>
              <a:tr h="526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Célterület</a:t>
                      </a:r>
                      <a:endParaRPr lang="hu-H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Beérkezett elemi pályázatok száma</a:t>
                      </a:r>
                      <a:endParaRPr lang="hu-H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Támogatás igény (Ft)</a:t>
                      </a:r>
                      <a:endParaRPr lang="hu-H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23447068"/>
                  </a:ext>
                </a:extLst>
              </a:tr>
              <a:tr h="5010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2/1 </a:t>
                      </a:r>
                      <a:r>
                        <a:rPr lang="hu-HU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(élőhely I.)</a:t>
                      </a:r>
                      <a:endParaRPr lang="hu-HU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  88</a:t>
                      </a:r>
                      <a:endParaRPr lang="hu-H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71 572 773</a:t>
                      </a:r>
                      <a:endParaRPr lang="hu-H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09500046"/>
                  </a:ext>
                </a:extLst>
              </a:tr>
              <a:tr h="5010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2/2 </a:t>
                      </a:r>
                      <a:r>
                        <a:rPr lang="hu-HU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(élőhely II.)</a:t>
                      </a:r>
                      <a:endParaRPr lang="hu-HU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240</a:t>
                      </a:r>
                      <a:endParaRPr lang="hu-H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189 099 779</a:t>
                      </a:r>
                      <a:endParaRPr lang="hu-HU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569844860"/>
                  </a:ext>
                </a:extLst>
              </a:tr>
              <a:tr h="5010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2/3 </a:t>
                      </a:r>
                      <a:r>
                        <a:rPr lang="hu-HU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(víz)</a:t>
                      </a:r>
                      <a:endParaRPr lang="hu-HU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185</a:t>
                      </a:r>
                      <a:endParaRPr lang="hu-H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210 871 444</a:t>
                      </a:r>
                      <a:endParaRPr lang="hu-H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409526473"/>
                  </a:ext>
                </a:extLst>
              </a:tr>
              <a:tr h="5010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2/4 </a:t>
                      </a:r>
                      <a:r>
                        <a:rPr lang="hu-HU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(ragadozó)</a:t>
                      </a:r>
                      <a:endParaRPr lang="hu-HU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363</a:t>
                      </a:r>
                      <a:endParaRPr lang="hu-H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229 275 444</a:t>
                      </a:r>
                      <a:endParaRPr lang="hu-H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62794289"/>
                  </a:ext>
                </a:extLst>
              </a:tr>
              <a:tr h="5260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2/5 </a:t>
                      </a:r>
                      <a:r>
                        <a:rPr lang="hu-HU" sz="2400" b="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(etető, élővad)</a:t>
                      </a:r>
                      <a:endParaRPr lang="hu-HU" sz="2400" b="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   211</a:t>
                      </a:r>
                      <a:endParaRPr lang="hu-H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173 910 160</a:t>
                      </a:r>
                      <a:endParaRPr lang="hu-H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2883256126"/>
                  </a:ext>
                </a:extLst>
              </a:tr>
              <a:tr h="52605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Végösszeg</a:t>
                      </a:r>
                      <a:endParaRPr lang="hu-HU" sz="240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1 087</a:t>
                      </a:r>
                      <a:endParaRPr lang="hu-H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874 729 600</a:t>
                      </a:r>
                      <a:endParaRPr lang="hu-HU" sz="2400" b="1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1710693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637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Cím 1"/>
          <p:cNvSpPr txBox="1">
            <a:spLocks/>
          </p:cNvSpPr>
          <p:nvPr/>
        </p:nvSpPr>
        <p:spPr>
          <a:xfrm>
            <a:off x="376807" y="260017"/>
            <a:ext cx="8390385" cy="4401436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2000"/>
              </a:spcAft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NYERTES PÁLYÁZATOK</a:t>
            </a:r>
          </a:p>
          <a:p>
            <a:pPr marL="457200" indent="-457200" algn="l">
              <a:spcAft>
                <a:spcPts val="2000"/>
              </a:spcAft>
              <a:buFont typeface="Wingdings" panose="05000000000000000000" pitchFamily="2" charset="2"/>
              <a:buChar char="§"/>
            </a:pPr>
            <a:r>
              <a:rPr lang="hu-HU" sz="2400" b="1" dirty="0">
                <a:solidFill>
                  <a:srgbClr val="005400"/>
                </a:solidFill>
                <a:latin typeface="+mn-lt"/>
              </a:rPr>
              <a:t>645 támogatott pályázat </a:t>
            </a:r>
            <a:r>
              <a:rPr lang="hu-HU" sz="2400" b="1" i="1" dirty="0">
                <a:solidFill>
                  <a:srgbClr val="005400"/>
                </a:solidFill>
                <a:latin typeface="+mn-lt"/>
              </a:rPr>
              <a:t>(788 elemi pályázat)</a:t>
            </a:r>
          </a:p>
          <a:p>
            <a:pPr marL="457200" indent="-457200" algn="l">
              <a:spcAft>
                <a:spcPts val="2000"/>
              </a:spcAft>
              <a:buFont typeface="Wingdings" panose="05000000000000000000" pitchFamily="2" charset="2"/>
              <a:buChar char="§"/>
            </a:pPr>
            <a:r>
              <a:rPr lang="hu-HU" sz="2400" b="1" dirty="0">
                <a:solidFill>
                  <a:srgbClr val="005400"/>
                </a:solidFill>
                <a:latin typeface="+mn-lt"/>
              </a:rPr>
              <a:t>elnyert támogatások összege: 583 millió forint</a:t>
            </a:r>
          </a:p>
          <a:p>
            <a:pPr marL="457200" indent="-457200" algn="l">
              <a:spcAft>
                <a:spcPts val="2000"/>
              </a:spcAft>
              <a:buFont typeface="Wingdings" panose="05000000000000000000" pitchFamily="2" charset="2"/>
              <a:buChar char="§"/>
            </a:pPr>
            <a:r>
              <a:rPr lang="hu-HU" sz="2400" b="1" dirty="0">
                <a:solidFill>
                  <a:srgbClr val="005400"/>
                </a:solidFill>
                <a:latin typeface="+mn-lt"/>
              </a:rPr>
              <a:t>tartaléklistára</a:t>
            </a:r>
            <a:r>
              <a:rPr lang="hu-HU" sz="2400" dirty="0">
                <a:solidFill>
                  <a:srgbClr val="005400"/>
                </a:solidFill>
                <a:latin typeface="+mn-lt"/>
              </a:rPr>
              <a:t> kerültek az állami </a:t>
            </a:r>
            <a:r>
              <a:rPr lang="hu-HU" sz="2400" i="1" dirty="0">
                <a:solidFill>
                  <a:srgbClr val="005400"/>
                </a:solidFill>
                <a:latin typeface="+mn-lt"/>
              </a:rPr>
              <a:t>erdőgazdaságok, nemzeti park igazgatóságok</a:t>
            </a:r>
            <a:r>
              <a:rPr lang="hu-HU" sz="2400" dirty="0">
                <a:solidFill>
                  <a:srgbClr val="005400"/>
                </a:solidFill>
                <a:latin typeface="+mn-lt"/>
              </a:rPr>
              <a:t>, valamint az </a:t>
            </a:r>
            <a:r>
              <a:rPr lang="hu-HU" sz="2400" i="1" dirty="0">
                <a:solidFill>
                  <a:srgbClr val="005400"/>
                </a:solidFill>
                <a:latin typeface="+mn-lt"/>
              </a:rPr>
              <a:t>egyéb gazdasági társaságok</a:t>
            </a:r>
            <a:r>
              <a:rPr lang="hu-HU" sz="2400" dirty="0">
                <a:solidFill>
                  <a:srgbClr val="005400"/>
                </a:solidFill>
                <a:latin typeface="+mn-lt"/>
              </a:rPr>
              <a:t>. pályázatai kerültek. (A tartaléklistára került pályázatok száma 124, összesített támogatásigényük 103 millió Ft.) </a:t>
            </a:r>
          </a:p>
          <a:p>
            <a:pPr marL="457200" indent="-457200" algn="l">
              <a:spcAft>
                <a:spcPts val="2000"/>
              </a:spcAft>
              <a:buFont typeface="Wingdings" panose="05000000000000000000" pitchFamily="2" charset="2"/>
              <a:buChar char="§"/>
            </a:pPr>
            <a:r>
              <a:rPr lang="hu-HU" sz="2400" dirty="0">
                <a:solidFill>
                  <a:srgbClr val="005400"/>
                </a:solidFill>
                <a:latin typeface="+mn-lt"/>
              </a:rPr>
              <a:t>A 2018-ban támogatott pályázatok száma: </a:t>
            </a:r>
            <a:r>
              <a:rPr lang="hu-HU" sz="2400" b="1" dirty="0">
                <a:solidFill>
                  <a:srgbClr val="005400"/>
                </a:solidFill>
                <a:latin typeface="+mn-lt"/>
              </a:rPr>
              <a:t>521, </a:t>
            </a:r>
          </a:p>
          <a:p>
            <a:pPr marL="457200" indent="-457200" algn="l">
              <a:spcAft>
                <a:spcPts val="2000"/>
              </a:spcAft>
              <a:buFont typeface="Wingdings" panose="05000000000000000000" pitchFamily="2" charset="2"/>
              <a:buChar char="§"/>
            </a:pPr>
            <a:r>
              <a:rPr lang="hu-HU" sz="2400" dirty="0">
                <a:solidFill>
                  <a:srgbClr val="005400"/>
                </a:solidFill>
                <a:latin typeface="+mn-lt"/>
              </a:rPr>
              <a:t>teljes támogatásigénye: </a:t>
            </a:r>
            <a:r>
              <a:rPr lang="hu-HU" sz="2400" b="1" dirty="0">
                <a:solidFill>
                  <a:srgbClr val="005400"/>
                </a:solidFill>
                <a:latin typeface="+mn-lt"/>
              </a:rPr>
              <a:t>480 millió Ft.</a:t>
            </a:r>
            <a:endParaRPr lang="hu-HU" sz="2400" b="1" u="sng" dirty="0">
              <a:solidFill>
                <a:srgbClr val="0054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52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393545" y="1174408"/>
            <a:ext cx="8362528" cy="6123015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427 ha 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új szegély, rágóerdő, csenderes</a:t>
            </a:r>
          </a:p>
          <a:p>
            <a:pPr marL="457200" indent="-457200" algn="l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1490 ha 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új vadföld</a:t>
            </a:r>
          </a:p>
          <a:p>
            <a:pPr marL="457200" indent="-457200" algn="l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újonnan létesítve: </a:t>
            </a: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228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dagonya, </a:t>
            </a: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871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itató, </a:t>
            </a: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61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kút, </a:t>
            </a: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696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vízpótlást szolgáló egyéb eszköz</a:t>
            </a:r>
          </a:p>
          <a:p>
            <a:pPr marL="457200" indent="-457200" algn="l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összesen </a:t>
            </a: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8060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új csapda</a:t>
            </a:r>
          </a:p>
          <a:p>
            <a:pPr marL="457200" indent="-457200" algn="l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1994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új apróvadetető, </a:t>
            </a: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1285</a:t>
            </a: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őzetető</a:t>
            </a:r>
          </a:p>
          <a:p>
            <a:pPr marL="457200" indent="-457200" algn="l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b="1" i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33 484 </a:t>
            </a:r>
            <a:r>
              <a:rPr lang="hu-HU" sz="2400" i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fácán, </a:t>
            </a:r>
          </a:p>
          <a:p>
            <a:pPr marL="457200" indent="-457200" algn="l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b="1" i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1904</a:t>
            </a:r>
            <a:r>
              <a:rPr lang="hu-HU" sz="2400" i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fogoly, </a:t>
            </a:r>
          </a:p>
          <a:p>
            <a:pPr marL="457200" indent="-457200" algn="l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b="1" i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323</a:t>
            </a:r>
            <a:r>
              <a:rPr lang="hu-HU" sz="2400" i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mezei nyúl</a:t>
            </a: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284163" y="274699"/>
            <a:ext cx="8626474" cy="769014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Alap - beruházások, beszerzések</a:t>
            </a:r>
          </a:p>
        </p:txBody>
      </p:sp>
    </p:spTree>
    <p:extLst>
      <p:ext uri="{BB962C8B-B14F-4D97-AF65-F5344CB8AC3E}">
        <p14:creationId xmlns:p14="http://schemas.microsoft.com/office/powerpoint/2010/main" val="2361051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393545" y="1340656"/>
            <a:ext cx="8362528" cy="4975303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14400" lvl="1" indent="-4572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az első év sikeres volt, de sok módosítási javaslat érkezett</a:t>
            </a:r>
          </a:p>
          <a:p>
            <a:pPr marL="914400" lvl="1" indent="-4572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még egyszerűbben pályázható és működtethető rendszerre volt szükség</a:t>
            </a:r>
          </a:p>
          <a:p>
            <a:pPr marL="914400" lvl="1" indent="-4572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széleskörű egyeztetés volt a módosításokról:</a:t>
            </a:r>
            <a:endParaRPr lang="hu-HU" sz="3300" dirty="0">
              <a:solidFill>
                <a:srgbClr val="005400"/>
              </a:solidFill>
              <a:latin typeface="+mj-lt"/>
              <a:ea typeface="+mj-ea"/>
              <a:cs typeface="+mj-cs"/>
            </a:endParaRPr>
          </a:p>
          <a:p>
            <a:pPr marL="1371600" lvl="2" indent="-4572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+mj-lt"/>
                <a:ea typeface="+mj-ea"/>
                <a:cs typeface="+mj-cs"/>
              </a:rPr>
              <a:t>területi szervezetek</a:t>
            </a:r>
          </a:p>
          <a:p>
            <a:pPr marL="1371600" lvl="2" indent="-4572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+mj-lt"/>
                <a:ea typeface="+mj-ea"/>
                <a:cs typeface="+mj-cs"/>
              </a:rPr>
              <a:t>tájegységi fővadászok</a:t>
            </a:r>
          </a:p>
          <a:p>
            <a:pPr marL="1371600" lvl="2" indent="-4572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+mj-lt"/>
                <a:ea typeface="+mj-ea"/>
                <a:cs typeface="+mj-cs"/>
              </a:rPr>
              <a:t>OMVK központ munkatársai</a:t>
            </a:r>
          </a:p>
          <a:p>
            <a:pPr marL="1371600" lvl="2" indent="-457200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005400"/>
                </a:solidFill>
                <a:latin typeface="+mj-lt"/>
                <a:ea typeface="+mj-ea"/>
                <a:cs typeface="+mj-cs"/>
              </a:rPr>
              <a:t>Vadvédelmi és Vadgazdálkodási Bizottság</a:t>
            </a:r>
            <a:endParaRPr lang="hu-HU" sz="2400" dirty="0">
              <a:solidFill>
                <a:srgbClr val="0054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469899" y="348587"/>
            <a:ext cx="8255002" cy="769014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Alap – tapasztalatok, módosítási javaslatok</a:t>
            </a:r>
          </a:p>
        </p:txBody>
      </p:sp>
    </p:spTree>
    <p:extLst>
      <p:ext uri="{BB962C8B-B14F-4D97-AF65-F5344CB8AC3E}">
        <p14:creationId xmlns:p14="http://schemas.microsoft.com/office/powerpoint/2010/main" val="992458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846" y="5588000"/>
            <a:ext cx="1456791" cy="1026582"/>
          </a:xfrm>
          <a:prstGeom prst="rect">
            <a:avLst/>
          </a:prstGeom>
        </p:spPr>
      </p:pic>
      <p:sp>
        <p:nvSpPr>
          <p:cNvPr id="7" name="Cím 1"/>
          <p:cNvSpPr txBox="1">
            <a:spLocks/>
          </p:cNvSpPr>
          <p:nvPr/>
        </p:nvSpPr>
        <p:spPr>
          <a:xfrm>
            <a:off x="258763" y="1204722"/>
            <a:ext cx="8677273" cy="5566157"/>
          </a:xfrm>
          <a:prstGeom prst="rect">
            <a:avLst/>
          </a:prstGeom>
          <a:effectLst/>
        </p:spPr>
        <p:txBody>
          <a:bodyPr vert="horz" lIns="68580" tIns="34290" rIns="68580" bIns="3429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36575" lvl="2" indent="-268288">
              <a:spcAft>
                <a:spcPts val="2000"/>
              </a:spcAft>
              <a:buFont typeface="Arial" panose="020B0604020202020204" pitchFamily="34" charset="0"/>
              <a:buChar char="•"/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Konzorciumi pályázati forma</a:t>
            </a:r>
          </a:p>
          <a:p>
            <a:pPr marL="800100" lvl="3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Alapvetően jó törekvésnek gondoltuk:</a:t>
            </a:r>
          </a:p>
          <a:p>
            <a:pPr marL="1257300" lvl="4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Egymást erősítő fejlesztések</a:t>
            </a:r>
          </a:p>
          <a:p>
            <a:pPr marL="1257300" lvl="4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Együttműködés és tájegységi szemlélet előmozdítása</a:t>
            </a:r>
          </a:p>
          <a:p>
            <a:pPr marL="536575" lvl="4">
              <a:spcAft>
                <a:spcPts val="1200"/>
              </a:spcAft>
            </a:pPr>
            <a:endParaRPr lang="hu-HU" sz="2400" dirty="0">
              <a:solidFill>
                <a:srgbClr val="00540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536575" lvl="4">
              <a:spcAft>
                <a:spcPts val="1200"/>
              </a:spcAft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Problémák:</a:t>
            </a:r>
          </a:p>
          <a:p>
            <a:pPr marL="1257300" lvl="4" indent="-342900">
              <a:spcAft>
                <a:spcPts val="1200"/>
              </a:spcAft>
              <a:buFont typeface="Calibri" panose="020F0502020204030204" pitchFamily="34" charset="0"/>
              <a:buChar char="—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Egy-egy hibás pályázatrész miatt szinte egész tájegységeket lefedő, nagy konzorciumok maradtak forrás nélkül</a:t>
            </a:r>
          </a:p>
          <a:p>
            <a:pPr marL="1257300" lvl="4" indent="-342900">
              <a:spcAft>
                <a:spcPts val="1200"/>
              </a:spcAft>
              <a:buFont typeface="Calibri" panose="020F0502020204030204" pitchFamily="34" charset="0"/>
              <a:buChar char="—"/>
            </a:pPr>
            <a:r>
              <a:rPr lang="hu-HU" sz="2400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„pontvadászat”</a:t>
            </a:r>
          </a:p>
          <a:p>
            <a:pPr marL="357188" lvl="4">
              <a:spcAft>
                <a:spcPts val="2000"/>
              </a:spcAft>
            </a:pPr>
            <a:r>
              <a:rPr lang="hu-HU" sz="2400" b="1" dirty="0">
                <a:solidFill>
                  <a:srgbClr val="00540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Minden megkérdezett fórum a megszűntetését javasolta!</a:t>
            </a:r>
          </a:p>
        </p:txBody>
      </p:sp>
      <p:sp>
        <p:nvSpPr>
          <p:cNvPr id="5" name="Cím 1"/>
          <p:cNvSpPr>
            <a:spLocks noGrp="1"/>
          </p:cNvSpPr>
          <p:nvPr>
            <p:ph type="ctrTitle"/>
          </p:nvPr>
        </p:nvSpPr>
        <p:spPr>
          <a:xfrm>
            <a:off x="469899" y="348587"/>
            <a:ext cx="8255002" cy="769014"/>
          </a:xfrm>
          <a:effectLst/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z="2400" b="1" dirty="0">
                <a:solidFill>
                  <a:schemeClr val="accent6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Módosítások a pályázat rendszerében</a:t>
            </a:r>
          </a:p>
        </p:txBody>
      </p:sp>
    </p:spTree>
    <p:extLst>
      <p:ext uri="{BB962C8B-B14F-4D97-AF65-F5344CB8AC3E}">
        <p14:creationId xmlns:p14="http://schemas.microsoft.com/office/powerpoint/2010/main" val="4017401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5511</TotalTime>
  <Words>1698</Words>
  <Application>Microsoft Office PowerPoint</Application>
  <PresentationFormat>Diavetítés a képernyőre (4:3 oldalarány)</PresentationFormat>
  <Paragraphs>324</Paragraphs>
  <Slides>28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Georgia</vt:lpstr>
      <vt:lpstr>Times New Roman</vt:lpstr>
      <vt:lpstr>Wingdings</vt:lpstr>
      <vt:lpstr>Office-téma</vt:lpstr>
      <vt:lpstr>Az Országos Vadgazdálkodási Alap pályázati rendszere  - a 2018. évi pályázati felhívás aktualitásai -</vt:lpstr>
      <vt:lpstr>PowerPoint-bemutató</vt:lpstr>
      <vt:lpstr>PowerPoint-bemutató</vt:lpstr>
      <vt:lpstr>PowerPoint-bemutató</vt:lpstr>
      <vt:lpstr>PowerPoint-bemutató</vt:lpstr>
      <vt:lpstr>PowerPoint-bemutató</vt:lpstr>
      <vt:lpstr>Alap - beruházások, beszerzések</vt:lpstr>
      <vt:lpstr>Alap – tapasztalatok, módosítási javaslatok</vt:lpstr>
      <vt:lpstr>Módosítások a pályázat rendszerében</vt:lpstr>
      <vt:lpstr>Módosítások a pályázat rendszerében</vt:lpstr>
      <vt:lpstr>Módosítások a pályázat rendszerében</vt:lpstr>
      <vt:lpstr>PowerPoint-bemutató</vt:lpstr>
      <vt:lpstr>PowerPoint-bemutató</vt:lpstr>
      <vt:lpstr>Módosítások a pályázat rendszerében</vt:lpstr>
      <vt:lpstr>Módosítások a pályázat rendszerében</vt:lpstr>
      <vt:lpstr>Módosítások a pályázat rendszerében</vt:lpstr>
      <vt:lpstr>Módosítások a célterületekben</vt:lpstr>
      <vt:lpstr>Módosítások a célterületekben</vt:lpstr>
      <vt:lpstr>Módosítások a célterületekben</vt:lpstr>
      <vt:lpstr>2/1. Fás szárú fajokból álló szegélyek kialakítása, rágóerdő telepítés, csenderesek, vadbúvók kialakítása </vt:lpstr>
      <vt:lpstr>2/2. Apróvad táplálkozó- és búvóhelyek kialakítása szántóföldi kultúrák vetésével </vt:lpstr>
      <vt:lpstr>2/3. Termesztett növényféleségek diverzifikálása évelő zöldtakarmány keverékek telepítésével </vt:lpstr>
      <vt:lpstr>2/4. Vadászterület vízellátását javító beavatkozás </vt:lpstr>
      <vt:lpstr>2/5. Ragadozógyérítés, csapdapark fejlesztés  </vt:lpstr>
      <vt:lpstr>2/6. Fácán állománygazdálkodás fejlesztése   </vt:lpstr>
      <vt:lpstr>2/7. Apróvad- és őzetetők vásárlása és elkészítése    </vt:lpstr>
      <vt:lpstr>Aktuális információk    </vt:lpstr>
      <vt:lpstr>Köszönöm megtisztelő figyelmüket!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Vadászat és vadgazdálkodás</dc:title>
  <dc:creator>Windows-felhasználó</dc:creator>
  <cp:lastModifiedBy>Gábor Kovács</cp:lastModifiedBy>
  <cp:revision>227</cp:revision>
  <dcterms:created xsi:type="dcterms:W3CDTF">2018-03-21T11:00:01Z</dcterms:created>
  <dcterms:modified xsi:type="dcterms:W3CDTF">2018-10-16T11:39:52Z</dcterms:modified>
</cp:coreProperties>
</file>